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1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21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49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91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7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39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23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25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61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36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7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86EAA-A81A-440E-A8B4-1500CC63BDA6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2FA6-D08F-469A-8B79-157E08A3F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14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aileenmc\OneDrive%20-%20The%20Highland%20Council\My%20Documents\SQIO\DYW\Career%20Education%20Standard%20Learning%20Resourc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IDL Strategy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Making Connections in learning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62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Skills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13282" y="1817946"/>
          <a:ext cx="6165435" cy="43585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97489">
                  <a:extLst>
                    <a:ext uri="{9D8B030D-6E8A-4147-A177-3AD203B41FA5}">
                      <a16:colId xmlns:a16="http://schemas.microsoft.com/office/drawing/2014/main" val="2890636593"/>
                    </a:ext>
                  </a:extLst>
                </a:gridCol>
                <a:gridCol w="1982719">
                  <a:extLst>
                    <a:ext uri="{9D8B030D-6E8A-4147-A177-3AD203B41FA5}">
                      <a16:colId xmlns:a16="http://schemas.microsoft.com/office/drawing/2014/main" val="1689086538"/>
                    </a:ext>
                  </a:extLst>
                </a:gridCol>
                <a:gridCol w="3385227">
                  <a:extLst>
                    <a:ext uri="{9D8B030D-6E8A-4147-A177-3AD203B41FA5}">
                      <a16:colId xmlns:a16="http://schemas.microsoft.com/office/drawing/2014/main" val="3686347903"/>
                    </a:ext>
                  </a:extLst>
                </a:gridCol>
              </a:tblGrid>
              <a:tr h="265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Thinking Skill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Words you might hear or use when </a:t>
                      </a:r>
                      <a:endParaRPr lang="en-GB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thinking and talking about this skill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What could this look like when you are planning for learning? </a:t>
                      </a:r>
                      <a:endParaRPr lang="en-GB" sz="7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Give examples of structures or activities you might use: 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extLst>
                  <a:ext uri="{0D108BD9-81ED-4DB2-BD59-A6C34878D82A}">
                    <a16:rowId xmlns:a16="http://schemas.microsoft.com/office/drawing/2014/main" val="2616132002"/>
                  </a:ext>
                </a:extLst>
              </a:tr>
              <a:tr h="773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Creating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Compose, assemble, organise, invent, compile, forecast, devise, propose, construct, plan, predict, improve, formulate, generate, prepare, develop, design, imagine, set up, create, produce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extLst>
                  <a:ext uri="{0D108BD9-81ED-4DB2-BD59-A6C34878D82A}">
                    <a16:rowId xmlns:a16="http://schemas.microsoft.com/office/drawing/2014/main" val="3101487290"/>
                  </a:ext>
                </a:extLst>
              </a:tr>
              <a:tr h="662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Evaluating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Judge, predict, assess, determine, prioritise, experiment, check, test, evaluate,  defend,  conclude,  debate, justify,  recommend,  discriminate,  argue,  rank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extLst>
                  <a:ext uri="{0D108BD9-81ED-4DB2-BD59-A6C34878D82A}">
                    <a16:rowId xmlns:a16="http://schemas.microsoft.com/office/drawing/2014/main" val="4170749027"/>
                  </a:ext>
                </a:extLst>
              </a:tr>
              <a:tr h="662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Analysing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Distinguish, inspect, inquire, question, examine, research, probe, investigate, calculate, experiment, compare, contrast, survey, test, debate, sequence, relate, categorise, discriminate</a:t>
                      </a:r>
                      <a:endParaRPr lang="en-GB" sz="700">
                        <a:effectLst/>
                      </a:endParaRP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extLst>
                  <a:ext uri="{0D108BD9-81ED-4DB2-BD59-A6C34878D82A}">
                    <a16:rowId xmlns:a16="http://schemas.microsoft.com/office/drawing/2014/main" val="1331904446"/>
                  </a:ext>
                </a:extLst>
              </a:tr>
              <a:tr h="662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Applying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Translate, illustrate, make, practice, manipulate, calculate, apply, operate, exhibit, interpret, interview, sequence, show, solve, collect, demonstrate, dramatise, use, adapt, draw, construct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extLst>
                  <a:ext uri="{0D108BD9-81ED-4DB2-BD59-A6C34878D82A}">
                    <a16:rowId xmlns:a16="http://schemas.microsoft.com/office/drawing/2014/main" val="3711857430"/>
                  </a:ext>
                </a:extLst>
              </a:tr>
              <a:tr h="662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Understanding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Report, recognise, review, describe, observe, outline, interpret, explain, identify, discuss, research, annotate, translate, give examples, define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extLst>
                  <a:ext uri="{0D108BD9-81ED-4DB2-BD59-A6C34878D82A}">
                    <a16:rowId xmlns:a16="http://schemas.microsoft.com/office/drawing/2014/main" val="2719431793"/>
                  </a:ext>
                </a:extLst>
              </a:tr>
              <a:tr h="662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Remembering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List, memorise, choose, recite, quote, record, match, select, underline, cite, relate, sort, show, locate, give an example, reproduce, quote, repeat, label, recall, outline</a:t>
                      </a:r>
                      <a:endParaRPr lang="en-GB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6" marR="43216" marT="0" marB="0"/>
                </a:tc>
                <a:extLst>
                  <a:ext uri="{0D108BD9-81ED-4DB2-BD59-A6C34878D82A}">
                    <a16:rowId xmlns:a16="http://schemas.microsoft.com/office/drawing/2014/main" val="2159533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03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docs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file"/>
              </a:rPr>
              <a:t>file:///C:/Users/aileenmc/OneDrive%20-%20The%20Highland%20Council/My%20Documents/SQIO/DYW/Career%20Education%20Standard%20Learning%20Resource.pdf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95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b="1" dirty="0"/>
              <a:t>By end of First Level:</a:t>
            </a:r>
            <a:r>
              <a:rPr lang="en-GB" dirty="0"/>
              <a:t> to the end of P4, but earlier or later for some. </a:t>
            </a:r>
          </a:p>
          <a:p>
            <a:r>
              <a:rPr lang="en-GB" dirty="0"/>
              <a:t>• I can describe different jobs in my community and some of the skills needed for these. </a:t>
            </a:r>
          </a:p>
          <a:p>
            <a:r>
              <a:rPr lang="en-GB" dirty="0"/>
              <a:t>• I can learn about the world of work from visits, projects and my experiences. </a:t>
            </a:r>
          </a:p>
          <a:p>
            <a:r>
              <a:rPr lang="en-GB" dirty="0"/>
              <a:t>• I can talk to employers about myself and about their workplace. </a:t>
            </a:r>
          </a:p>
          <a:p>
            <a:r>
              <a:rPr lang="en-GB" dirty="0"/>
              <a:t>• I can recognise that there are different ways to get a job. </a:t>
            </a:r>
          </a:p>
          <a:p>
            <a:r>
              <a:rPr lang="en-GB" dirty="0"/>
              <a:t>• I can talk about the types of jobs that interest me. </a:t>
            </a:r>
          </a:p>
          <a:p>
            <a:r>
              <a:rPr lang="en-GB" dirty="0"/>
              <a:t>• I believe I can succeed in any area of work. </a:t>
            </a:r>
          </a:p>
          <a:p>
            <a:r>
              <a:rPr lang="en-GB" dirty="0"/>
              <a:t>• I can talk about my strengths, interests and skills and show evidence of my progress. </a:t>
            </a:r>
          </a:p>
          <a:p>
            <a:r>
              <a:rPr lang="en-GB" dirty="0"/>
              <a:t>• I can set goals and work towards achieving them.</a:t>
            </a:r>
          </a:p>
          <a:p>
            <a:r>
              <a:rPr lang="en-GB" dirty="0"/>
              <a:t>• I can adopt different roles when running a business.</a:t>
            </a:r>
          </a:p>
          <a:p>
            <a:r>
              <a:rPr lang="en-GB" dirty="0"/>
              <a:t> </a:t>
            </a:r>
          </a:p>
          <a:p>
            <a:r>
              <a:rPr lang="en-GB" b="1" dirty="0"/>
              <a:t>By end of Second Level:</a:t>
            </a:r>
            <a:r>
              <a:rPr lang="en-GB" dirty="0"/>
              <a:t> to the end of P7, but earlier or later for some. </a:t>
            </a:r>
          </a:p>
          <a:p>
            <a:r>
              <a:rPr lang="en-GB" dirty="0"/>
              <a:t>• I can discuss the relevance of skills to the wider world and make connections between skills and the world of work. </a:t>
            </a:r>
          </a:p>
          <a:p>
            <a:r>
              <a:rPr lang="en-GB" dirty="0"/>
              <a:t>• I can explain to others my ambitions/what I would like to do and look for ways to achieve them/that. </a:t>
            </a:r>
          </a:p>
          <a:p>
            <a:r>
              <a:rPr lang="en-GB" dirty="0"/>
              <a:t>• I can recognise the skills I have and need for work. </a:t>
            </a:r>
          </a:p>
          <a:p>
            <a:r>
              <a:rPr lang="en-GB" dirty="0"/>
              <a:t>• I can apply my skills to get more information about jobs/careers. </a:t>
            </a:r>
          </a:p>
          <a:p>
            <a:r>
              <a:rPr lang="en-GB" dirty="0"/>
              <a:t>• I can use online tools available to me. </a:t>
            </a:r>
          </a:p>
          <a:p>
            <a:r>
              <a:rPr lang="en-GB" dirty="0"/>
              <a:t>• I own and can manage my profile and can use it to help me discuss my interests, strengths and skills with my parents/carers and others. </a:t>
            </a:r>
          </a:p>
          <a:p>
            <a:r>
              <a:rPr lang="en-GB" dirty="0"/>
              <a:t>• I can identify people in my network who help me broaden my horizons. </a:t>
            </a:r>
          </a:p>
          <a:p>
            <a:r>
              <a:rPr lang="en-GB" dirty="0"/>
              <a:t>• I believe I can maximise my potential in any type of work. </a:t>
            </a:r>
          </a:p>
          <a:p>
            <a:r>
              <a:rPr lang="en-GB" dirty="0"/>
              <a:t>• I can identify different types of enterprise opportunities and engage in them.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069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9387" y="1948656"/>
            <a:ext cx="6753225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4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Education Scotland: A Thought Paper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IDL is Learning </a:t>
            </a:r>
          </a:p>
          <a:p>
            <a:pPr marL="0" indent="0">
              <a:buNone/>
            </a:pPr>
            <a:r>
              <a:rPr lang="en-GB" dirty="0" smtClean="0"/>
              <a:t>More than just “engagement”: deep thinking and deep learning </a:t>
            </a:r>
          </a:p>
          <a:p>
            <a:pPr marL="0" indent="0">
              <a:buNone/>
            </a:pPr>
            <a:r>
              <a:rPr lang="en-GB" dirty="0" smtClean="0"/>
              <a:t>A common misconception is that IDL is just project work to be done after the ‘serious’ work of learning knowledge and skills has been done. It is perceived as a consolidator of learning, not a vehicle for learning new knowledge and skills in its own right. It might even be seen as one tool to engage learners, while the real work gets done elsewhere.  </a:t>
            </a:r>
          </a:p>
          <a:p>
            <a:pPr marL="0" indent="0">
              <a:buNone/>
            </a:pPr>
            <a:r>
              <a:rPr lang="en-GB" dirty="0" smtClean="0"/>
              <a:t>Quality interdisciplinary learning is none of that. Interdisciplinary learning is learning - it is a way of learning and thinking, and is challenging for learners. The challenge is personalised, owned by the learner, and so intrinsic engagement is higher than in a more traditional one-size-fits-all experience. Attendance at schools has improved as a result of engaging in this more personalised, more challenging approach to learning. Engagement and attainment have improved, too.  </a:t>
            </a:r>
          </a:p>
          <a:p>
            <a:pPr marL="0" indent="0">
              <a:buNone/>
            </a:pPr>
            <a:r>
              <a:rPr lang="en-GB" dirty="0" smtClean="0"/>
              <a:t>IDL relies on learners developing certain skills over the long haul, if they are to be able to seek out different ways to tackle a project or topic, for themselves, and not one set path defined by the practitioner.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321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A50B0AEA50A408B1CCE59390A0063" ma:contentTypeVersion="13" ma:contentTypeDescription="Create a new document." ma:contentTypeScope="" ma:versionID="03c4783c85fea7cb4e631e3ad2223278">
  <xsd:schema xmlns:xsd="http://www.w3.org/2001/XMLSchema" xmlns:xs="http://www.w3.org/2001/XMLSchema" xmlns:p="http://schemas.microsoft.com/office/2006/metadata/properties" xmlns:ns3="f208d9d4-ab53-4bb8-846a-65b2416c60b1" xmlns:ns4="67b068b7-2e2b-4052-af03-84bdb19f149d" targetNamespace="http://schemas.microsoft.com/office/2006/metadata/properties" ma:root="true" ma:fieldsID="a029f4cf014e0546a6047b1f2cfefeb2" ns3:_="" ns4:_="">
    <xsd:import namespace="f208d9d4-ab53-4bb8-846a-65b2416c60b1"/>
    <xsd:import namespace="67b068b7-2e2b-4052-af03-84bdb19f149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8d9d4-ab53-4bb8-846a-65b2416c60b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068b7-2e2b-4052-af03-84bdb19f14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75A39C-7172-4D0C-9FC0-0695A2B13A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08d9d4-ab53-4bb8-846a-65b2416c60b1"/>
    <ds:schemaRef ds:uri="67b068b7-2e2b-4052-af03-84bdb19f14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FDB0BA-6398-4539-AF2C-6ED1C05AC4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9F5C2D-E24D-4D50-835F-A856DD5AC075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67b068b7-2e2b-4052-af03-84bdb19f149d"/>
    <ds:schemaRef ds:uri="http://schemas.microsoft.com/office/infopath/2007/PartnerControls"/>
    <ds:schemaRef ds:uri="http://schemas.openxmlformats.org/package/2006/metadata/core-properties"/>
    <ds:schemaRef ds:uri="f208d9d4-ab53-4bb8-846a-65b2416c60b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857</Words>
  <Application>Microsoft Office PowerPoint</Application>
  <PresentationFormat>Widescreen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IDL Strategy </vt:lpstr>
      <vt:lpstr>Thinking Skills</vt:lpstr>
      <vt:lpstr>Useful docs</vt:lpstr>
      <vt:lpstr>PowerPoint Presentation</vt:lpstr>
      <vt:lpstr>PowerPoint Presentation</vt:lpstr>
      <vt:lpstr>From Education Scotland: A Thought Paper</vt:lpstr>
    </vt:vector>
  </TitlesOfParts>
  <Company>The HighlandCouncil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IDL Strategy </dc:title>
  <dc:creator>Aileen Mackay</dc:creator>
  <cp:lastModifiedBy>Aileen Mackay</cp:lastModifiedBy>
  <cp:revision>4</cp:revision>
  <dcterms:created xsi:type="dcterms:W3CDTF">2021-01-07T10:27:06Z</dcterms:created>
  <dcterms:modified xsi:type="dcterms:W3CDTF">2021-01-08T19:29:59Z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0x01010045BA50B0AEA50A408B1CCE59390A0063</vt:lpwstr>
  </property>
</Properties>
</file>